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Shape 44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" name="Shape 20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Shape 23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ntent, Top and Bottom">
  <p:cSld name="2 Content, Top and Bottom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05" name="Shape 10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0" name="Shape 11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ntent">
  <p:cSld name="3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Shape 120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Content">
  <p:cSld name="4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25" name="Shape 12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36" name="Shape 13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2" name="Shape 15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5" name="Shape 155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i="0" sz="2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6" name="Shape 156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above Caption">
  <p:cSld name="Picture above Ca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i="0" sz="2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Shape 164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Pictures with Caption">
  <p:cSld name="2 Pictures with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4" name="Shape 174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Shape 181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2" name="Shape 182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 with Caption">
  <p:cSld name="3 Pictures with Captio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i="0" sz="2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Shape 190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3" name="Shape 193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94" name="Shape 194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95" name="Shape 195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Shape 3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 with Caption, Alt.">
  <p:cSld name="3 Pictures with Caption, Alt.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8" name="Shape 198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i="0" sz="2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9" name="Shape 199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  <p:sp>
        <p:nvSpPr>
          <p:cNvPr id="205" name="Shape 205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6" name="Shape 206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210" name="Shape 2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7" name="Shape 217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Shape 222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4_Title and Content">
  <p:cSld name="14_Title and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Shape 5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, Alt.">
  <p:cSld name="Title and Content, Alt.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None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None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None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2 Pictures">
  <p:cSld name="Title Slide with 2 Picture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b="0" i="0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ctr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ctr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6" name="Shape 6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0" name="Shape 70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450"/>
              <a:buFont typeface="Noto Sans Symbols"/>
              <a:buNone/>
              <a:defRPr b="0" i="0" sz="46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8575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900"/>
              <a:buFont typeface="Noto Sans Symbols"/>
              <a:buChar char="■"/>
              <a:defRPr b="0" i="0" sz="1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762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50"/>
              <a:buFont typeface="Noto Sans Symbols"/>
              <a:buChar char="■"/>
              <a:defRPr b="0" i="0" sz="1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71462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675"/>
              <a:buFont typeface="Noto Sans Symbols"/>
              <a:buChar char="■"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71462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675"/>
              <a:buFont typeface="Noto Sans Symbols"/>
              <a:buChar char="■"/>
              <a:defRPr b="0" i="0" sz="9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2" name="Shape 7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5" name="Shape 75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6084C6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6084C6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6084C6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4325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■"/>
              <a:defRPr b="0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sz="14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Shape 101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BAB6AF"/>
          </a:solidFill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500"/>
              <a:buFont typeface="Noto Sans Symbols"/>
              <a:buNone/>
              <a:defRPr b="1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228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None/>
              <a:defRPr b="1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2286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228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6084C6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1" i="0" sz="16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6084C6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45.pn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4.jp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43.jpg"/><Relationship Id="rId9" Type="http://schemas.openxmlformats.org/officeDocument/2006/relationships/image" Target="../media/image32.gif"/><Relationship Id="rId5" Type="http://schemas.openxmlformats.org/officeDocument/2006/relationships/image" Target="../media/image40.png"/><Relationship Id="rId6" Type="http://schemas.openxmlformats.org/officeDocument/2006/relationships/image" Target="../media/image19.png"/><Relationship Id="rId7" Type="http://schemas.openxmlformats.org/officeDocument/2006/relationships/image" Target="../media/image22.jpg"/><Relationship Id="rId8" Type="http://schemas.openxmlformats.org/officeDocument/2006/relationships/image" Target="../media/image2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2.png"/><Relationship Id="rId4" Type="http://schemas.openxmlformats.org/officeDocument/2006/relationships/image" Target="../media/image42.png"/><Relationship Id="rId5" Type="http://schemas.openxmlformats.org/officeDocument/2006/relationships/image" Target="../media/image38.png"/><Relationship Id="rId6" Type="http://schemas.openxmlformats.org/officeDocument/2006/relationships/image" Target="../media/image5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58.jpg"/><Relationship Id="rId6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9.jpg"/><Relationship Id="rId4" Type="http://schemas.openxmlformats.org/officeDocument/2006/relationships/image" Target="../media/image47.png"/><Relationship Id="rId5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6.png"/><Relationship Id="rId4" Type="http://schemas.openxmlformats.org/officeDocument/2006/relationships/image" Target="../media/image41.jpg"/><Relationship Id="rId5" Type="http://schemas.openxmlformats.org/officeDocument/2006/relationships/image" Target="../media/image36.jpg"/><Relationship Id="rId6" Type="http://schemas.openxmlformats.org/officeDocument/2006/relationships/image" Target="../media/image5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37.png"/><Relationship Id="rId5" Type="http://schemas.openxmlformats.org/officeDocument/2006/relationships/image" Target="../media/image57.png"/><Relationship Id="rId6" Type="http://schemas.openxmlformats.org/officeDocument/2006/relationships/image" Target="../media/image46.jpg"/><Relationship Id="rId7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png"/><Relationship Id="rId4" Type="http://schemas.openxmlformats.org/officeDocument/2006/relationships/image" Target="../media/image50.jpg"/><Relationship Id="rId5" Type="http://schemas.openxmlformats.org/officeDocument/2006/relationships/image" Target="../media/image6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mailto:javier.sanchezgalan@utp.ac.pa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31.png"/><Relationship Id="rId6" Type="http://schemas.openxmlformats.org/officeDocument/2006/relationships/image" Target="../media/image5.jpg"/><Relationship Id="rId7" Type="http://schemas.openxmlformats.org/officeDocument/2006/relationships/image" Target="../media/image10.jpg"/><Relationship Id="rId8" Type="http://schemas.openxmlformats.org/officeDocument/2006/relationships/image" Target="../media/image5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9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31.png"/><Relationship Id="rId7" Type="http://schemas.openxmlformats.org/officeDocument/2006/relationships/image" Target="../media/image10.jp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Relationship Id="rId7" Type="http://schemas.openxmlformats.org/officeDocument/2006/relationships/image" Target="../media/image16.jp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24.jp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4.jp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0" y="4423025"/>
            <a:ext cx="9129889" cy="943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Avances en Computación en Ciencias de la Vida y </a:t>
            </a:r>
            <a:endParaRPr sz="24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ckwell"/>
              <a:buNone/>
            </a:pPr>
            <a:r>
              <a:rPr lang="en-US" sz="24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Aplicaciones en el Agro </a:t>
            </a:r>
            <a:endParaRPr b="0" sz="24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5687606" y="2733536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4182875" y="5563712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437395" y="5366144"/>
            <a:ext cx="86925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ckwell"/>
              <a:buNone/>
            </a:pPr>
            <a:r>
              <a:rPr b="0" lang="en-US" sz="1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Javier Sánchez Galán,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ckwell"/>
              <a:buNone/>
            </a:pPr>
            <a:r>
              <a:t/>
            </a:r>
            <a:endParaRPr b="0" sz="1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ckwell"/>
              <a:buNone/>
            </a:pPr>
            <a:r>
              <a:rPr b="0" lang="en-US" sz="1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Grupo de Investigación en Biotecnología, Bioinformática y Biología de Sistemas – GIBBS</a:t>
            </a:r>
            <a:endParaRPr b="0" sz="1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ckwell"/>
              <a:buNone/>
            </a:pPr>
            <a:r>
              <a:rPr lang="en-US" sz="1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Universidad Tecnológica de Panamá </a:t>
            </a:r>
            <a:endParaRPr sz="1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Rockwell"/>
              <a:buNone/>
            </a:pPr>
            <a:r>
              <a:rPr lang="en-US" sz="16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23 de abril de 2018</a:t>
            </a:r>
            <a:endParaRPr b="0" sz="16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MS2_golmohammadi_xray.jpg"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4379" y="2365044"/>
            <a:ext cx="2099981" cy="20579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cloud.png" id="233" name="Shape 2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8895" y="189009"/>
            <a:ext cx="4315484" cy="207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8339" y="199177"/>
            <a:ext cx="2130928" cy="2106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498474" y="32882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“-omics” Sciences</a:t>
            </a:r>
            <a:endParaRPr/>
          </a:p>
        </p:txBody>
      </p:sp>
      <p:pic>
        <p:nvPicPr>
          <p:cNvPr descr="image2.png"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02" y="1379789"/>
            <a:ext cx="8571514" cy="249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in_Microbiome20169-300.jpg" id="330" name="Shape 330"/>
          <p:cNvPicPr preferRelativeResize="0"/>
          <p:nvPr/>
        </p:nvPicPr>
        <p:blipFill rotWithShape="1">
          <a:blip r:embed="rId4">
            <a:alphaModFix/>
          </a:blip>
          <a:srcRect b="0" l="0" r="0" t="33538"/>
          <a:stretch/>
        </p:blipFill>
        <p:spPr>
          <a:xfrm>
            <a:off x="5510025" y="3878861"/>
            <a:ext cx="3128528" cy="2690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nes-05-00821-g001-1024.png" id="331" name="Shape 3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273" y="3878861"/>
            <a:ext cx="4376305" cy="246594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6804526" y="1148989"/>
            <a:ext cx="1950990" cy="2600854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175364" y="484094"/>
            <a:ext cx="787942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Use of Near-Infrared Spectroscopy and Chemoinformatic Analysis of Biological Fluids for the Assesment of Maternal-Fetal Health</a:t>
            </a:r>
            <a:endParaRPr b="0" i="0" sz="28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394" y="2240834"/>
            <a:ext cx="7114783" cy="396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212942" y="484094"/>
            <a:ext cx="7841845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Use of Near-Infrared Spectroscopy and Chemoinformatic Analysis of Biological Fluids for the Assesment of Maternal-Fetal Health</a:t>
            </a:r>
            <a:endParaRPr b="0" i="0" sz="280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4024" y="3055148"/>
            <a:ext cx="4005802" cy="300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306" y="3055148"/>
            <a:ext cx="4005799" cy="30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1.jpg" id="352" name="Shape 3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241" y="1592625"/>
            <a:ext cx="4352621" cy="370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451029" y="196767"/>
            <a:ext cx="7841845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</a:pPr>
            <a:r>
              <a:rPr b="0" lang="en-US" sz="280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TB Project: Serological Biomolecule Profiling and Biopattern Recognition in Tuberculosis Diagnosis and Treatment Monitoring</a:t>
            </a:r>
            <a:endParaRPr b="0" sz="2800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40383.jpg" id="354" name="Shape 3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0805" y="2320069"/>
            <a:ext cx="2663797" cy="181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10413" y="4724623"/>
            <a:ext cx="3770168" cy="163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Shape 3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27465" y="1833044"/>
            <a:ext cx="1065409" cy="2791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UClBmkh.jpg" id="357" name="Shape 35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34780" y="5294775"/>
            <a:ext cx="1483797" cy="1483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perial_logo.jpg" id="358" name="Shape 3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5480615"/>
            <a:ext cx="2001003" cy="769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and (1).gif" id="359" name="Shape 3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34298" y="5463419"/>
            <a:ext cx="1146507" cy="1146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10-20 at 7.19.27 AM.png" id="364" name="Shape 364"/>
          <p:cNvPicPr preferRelativeResize="0"/>
          <p:nvPr/>
        </p:nvPicPr>
        <p:blipFill rotWithShape="1">
          <a:blip r:embed="rId3">
            <a:alphaModFix/>
          </a:blip>
          <a:srcRect b="44264" l="0" r="0" t="0"/>
          <a:stretch/>
        </p:blipFill>
        <p:spPr>
          <a:xfrm>
            <a:off x="910306" y="1165412"/>
            <a:ext cx="7248275" cy="1609247"/>
          </a:xfrm>
          <a:prstGeom prst="rect">
            <a:avLst/>
          </a:prstGeom>
          <a:noFill/>
          <a:ln cap="flat" cmpd="sng" w="9525">
            <a:solidFill>
              <a:srgbClr val="3A81B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5" name="Shape 365"/>
          <p:cNvPicPr preferRelativeResize="0"/>
          <p:nvPr/>
        </p:nvPicPr>
        <p:blipFill rotWithShape="1">
          <a:blip r:embed="rId4">
            <a:alphaModFix/>
          </a:blip>
          <a:srcRect b="42244" l="0" r="0" t="0"/>
          <a:stretch/>
        </p:blipFill>
        <p:spPr>
          <a:xfrm>
            <a:off x="910306" y="2895600"/>
            <a:ext cx="7248275" cy="1507067"/>
          </a:xfrm>
          <a:prstGeom prst="rect">
            <a:avLst/>
          </a:prstGeom>
          <a:noFill/>
          <a:ln cap="flat" cmpd="sng" w="9525">
            <a:solidFill>
              <a:srgbClr val="3A81B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5">
            <a:alphaModFix/>
          </a:blip>
          <a:srcRect b="51602" l="0" r="0" t="0"/>
          <a:stretch/>
        </p:blipFill>
        <p:spPr>
          <a:xfrm>
            <a:off x="910305" y="4521200"/>
            <a:ext cx="7248275" cy="1380268"/>
          </a:xfrm>
          <a:prstGeom prst="rect">
            <a:avLst/>
          </a:prstGeom>
          <a:noFill/>
          <a:ln cap="flat" cmpd="sng" w="9525">
            <a:solidFill>
              <a:srgbClr val="3A81BA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 &amp; Agro</a:t>
            </a:r>
            <a:endParaRPr/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170" y="0"/>
            <a:ext cx="7632830" cy="414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Shape 3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446" y="4147613"/>
            <a:ext cx="8693063" cy="2877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045" y="3016938"/>
            <a:ext cx="3106455" cy="154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Shape 38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1446" y="1027622"/>
            <a:ext cx="2755900" cy="19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1170" y="0"/>
            <a:ext cx="7632830" cy="3689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Shape 3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1353" y="4171167"/>
            <a:ext cx="3262647" cy="216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Shape 3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490" y="1638769"/>
            <a:ext cx="2491360" cy="186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Shape 389"/>
          <p:cNvPicPr preferRelativeResize="0"/>
          <p:nvPr/>
        </p:nvPicPr>
        <p:blipFill rotWithShape="1">
          <a:blip r:embed="rId6">
            <a:alphaModFix/>
          </a:blip>
          <a:srcRect b="9591" l="0" r="0" t="0"/>
          <a:stretch/>
        </p:blipFill>
        <p:spPr>
          <a:xfrm>
            <a:off x="294745" y="4330749"/>
            <a:ext cx="5586608" cy="1846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620099" y="-5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Plant Factories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C:\Users\VIPE\Pictures\Sin nombre1.jpg" id="395" name="Shape 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787" y="955675"/>
            <a:ext cx="8062914" cy="463867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Shape 396"/>
          <p:cNvSpPr/>
          <p:nvPr/>
        </p:nvSpPr>
        <p:spPr>
          <a:xfrm>
            <a:off x="868737" y="2279737"/>
            <a:ext cx="1152300" cy="638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4466633" y="1578279"/>
            <a:ext cx="1508400" cy="8892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3125510" y="2918565"/>
            <a:ext cx="1152300" cy="6387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cxnSp>
        <p:nvCxnSpPr>
          <p:cNvPr id="399" name="Shape 399"/>
          <p:cNvCxnSpPr>
            <a:stCxn id="398" idx="7"/>
            <a:endCxn id="397" idx="3"/>
          </p:cNvCxnSpPr>
          <p:nvPr/>
        </p:nvCxnSpPr>
        <p:spPr>
          <a:xfrm flipH="1" rot="10800000">
            <a:off x="4109060" y="2337400"/>
            <a:ext cx="578400" cy="67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0" name="Shape 400"/>
          <p:cNvCxnSpPr/>
          <p:nvPr/>
        </p:nvCxnSpPr>
        <p:spPr>
          <a:xfrm flipH="1" rot="10800000">
            <a:off x="2018828" y="2179997"/>
            <a:ext cx="2447700" cy="412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 txBox="1"/>
          <p:nvPr>
            <p:ph type="title"/>
          </p:nvPr>
        </p:nvSpPr>
        <p:spPr>
          <a:xfrm>
            <a:off x="617350" y="353125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 sz="3000"/>
              <a:t>Project: “</a:t>
            </a:r>
            <a:r>
              <a:rPr i="1" lang="en-US" sz="3000"/>
              <a:t>Effects of LED lights on nutritional quality, growth and development of lettuce in controlled environments”</a:t>
            </a:r>
            <a:br>
              <a:rPr lang="en-US" sz="3000"/>
            </a:br>
            <a:r>
              <a:rPr lang="en-US" sz="3000"/>
              <a:t> </a:t>
            </a:r>
            <a:br>
              <a:rPr lang="en-US" sz="3000"/>
            </a:br>
            <a:br>
              <a:rPr lang="en-US" sz="3000"/>
            </a:br>
            <a:br>
              <a:rPr lang="en-US" sz="3000"/>
            </a:br>
            <a:endParaRPr sz="3000">
              <a:solidFill>
                <a:srgbClr val="0F6FC6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t/>
            </a:r>
            <a:endParaRPr sz="3000"/>
          </a:p>
        </p:txBody>
      </p:sp>
      <p:grpSp>
        <p:nvGrpSpPr>
          <p:cNvPr id="408" name="Shape 408"/>
          <p:cNvGrpSpPr/>
          <p:nvPr/>
        </p:nvGrpSpPr>
        <p:grpSpPr>
          <a:xfrm>
            <a:off x="453796" y="1968648"/>
            <a:ext cx="8236411" cy="4064100"/>
            <a:chOff x="51869" y="0"/>
            <a:chExt cx="8236411" cy="4064100"/>
          </a:xfrm>
        </p:grpSpPr>
        <p:sp>
          <p:nvSpPr>
            <p:cNvPr id="409" name="Shape 409"/>
            <p:cNvSpPr/>
            <p:nvPr/>
          </p:nvSpPr>
          <p:spPr>
            <a:xfrm>
              <a:off x="51869" y="0"/>
              <a:ext cx="2744100" cy="4064100"/>
            </a:xfrm>
            <a:prstGeom prst="roundRect">
              <a:avLst>
                <a:gd fmla="val 10000" name="adj"/>
              </a:avLst>
            </a:prstGeom>
            <a:solidFill>
              <a:srgbClr val="A4D7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 txBox="1"/>
            <p:nvPr/>
          </p:nvSpPr>
          <p:spPr>
            <a:xfrm>
              <a:off x="51869" y="1625600"/>
              <a:ext cx="27441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2 shelves with 3 levels will be used to make the 5 treatments (5 replications), simultaneously</a:t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697122" y="243840"/>
              <a:ext cx="1353300" cy="1353300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2828113" y="0"/>
              <a:ext cx="2744100" cy="4064100"/>
            </a:xfrm>
            <a:prstGeom prst="roundRect">
              <a:avLst>
                <a:gd fmla="val 10000" name="adj"/>
              </a:avLst>
            </a:prstGeom>
            <a:solidFill>
              <a:srgbClr val="A4D7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 txBox="1"/>
            <p:nvPr/>
          </p:nvSpPr>
          <p:spPr>
            <a:xfrm>
              <a:off x="2691635" y="1625602"/>
              <a:ext cx="30591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The experimental unit will consist of a plastic tray (55cm x 55cm x 10cm), with 16 seedlings</a:t>
              </a:r>
              <a:br>
                <a:rPr lang="en-US" sz="16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</a:br>
              <a:r>
                <a:rPr lang="en-US" sz="16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An air pump will be used for each tray to keep the oxygen in the hydroponic solution</a:t>
              </a:r>
              <a:endParaRPr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3523472" y="243840"/>
              <a:ext cx="1353300" cy="13533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5544180" y="0"/>
              <a:ext cx="2744100" cy="4064100"/>
            </a:xfrm>
            <a:prstGeom prst="roundRect">
              <a:avLst>
                <a:gd fmla="val 10000" name="adj"/>
              </a:avLst>
            </a:prstGeom>
            <a:solidFill>
              <a:srgbClr val="A4D76B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 txBox="1"/>
            <p:nvPr/>
          </p:nvSpPr>
          <p:spPr>
            <a:xfrm>
              <a:off x="5544180" y="1625600"/>
              <a:ext cx="2744100" cy="16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Substrate for root support will use sponge buckets</a:t>
              </a:r>
              <a:endPara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6349821" y="243840"/>
              <a:ext cx="1353300" cy="13533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274723" y="3454400"/>
              <a:ext cx="7728300" cy="609600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279D1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98474" y="105583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Rockwell"/>
              <a:buNone/>
            </a:pPr>
            <a:r>
              <a:rPr b="0" i="0" lang="en-US" sz="32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Science in Panama</a:t>
            </a:r>
            <a:endParaRPr b="0" i="0" sz="32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526" y="903090"/>
            <a:ext cx="4528993" cy="2677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des_aegypti_CDC-Gathany.jpg"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5518" y="903089"/>
            <a:ext cx="3988163" cy="2677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3-30 at 8.29.08 AM.png" id="243" name="Shape 2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6525" y="3580856"/>
            <a:ext cx="8517155" cy="3209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498474" y="369570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Plant Factories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16666" l="25860" r="26880" t="18101"/>
          <a:stretch/>
        </p:blipFill>
        <p:spPr>
          <a:xfrm>
            <a:off x="904526" y="972801"/>
            <a:ext cx="2490325" cy="23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0050" y="1135125"/>
            <a:ext cx="3345200" cy="22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Shape 4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050" y="3816550"/>
            <a:ext cx="3432501" cy="2574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Shape 4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150" y="3847340"/>
            <a:ext cx="3345200" cy="251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397715" y="403841"/>
            <a:ext cx="80322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Future Climates &amp; Maize Production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 b="-4079" l="0" r="35991" t="0"/>
          <a:stretch/>
        </p:blipFill>
        <p:spPr>
          <a:xfrm>
            <a:off x="4100479" y="1240650"/>
            <a:ext cx="3732223" cy="606851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Shape 434"/>
          <p:cNvSpPr txBox="1"/>
          <p:nvPr/>
        </p:nvSpPr>
        <p:spPr>
          <a:xfrm>
            <a:off x="3382026" y="2322018"/>
            <a:ext cx="5315700" cy="3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Project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: Assessing future climates scenarios using a super-high resolution atmospheric-oceanic general circulation model (GCM) model adjusted for Panama: Implications in the Maize crop yield in the Azuero Peninsula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Objective</a:t>
            </a:r>
            <a:r>
              <a:rPr i="1"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:  </a:t>
            </a:r>
            <a:r>
              <a:rPr lang="en-US" sz="1800">
                <a:solidFill>
                  <a:srgbClr val="000000"/>
                </a:solidFill>
                <a:latin typeface="Rockwell"/>
                <a:ea typeface="Rockwell"/>
                <a:cs typeface="Rockwell"/>
                <a:sym typeface="Rockwell"/>
              </a:rPr>
              <a:t>to provide an estimation of Maize crop yield in the near features and end-of-century future climates. Firstly, there will be an assessment of the impact of humidity and precipitation, however other variables reducing yield, such as: UV Radiation, Solar Energy, will be explored.</a:t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435" name="Shape 4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9317" y="4148734"/>
            <a:ext cx="3365500" cy="165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5833" y="1138231"/>
            <a:ext cx="1212640" cy="813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Shape 4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919" y="2583469"/>
            <a:ext cx="2645662" cy="1326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YAMILETH PITTI CEPIA 2015\PROYECTOS\FOROS CENTROAMERICANOS\LOGOS DE PATROCINADORES\LOGO UTP.png" id="438" name="Shape 4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3089" y="1172797"/>
            <a:ext cx="790898" cy="778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Shape 439"/>
          <p:cNvSpPr/>
          <p:nvPr/>
        </p:nvSpPr>
        <p:spPr>
          <a:xfrm>
            <a:off x="1352811" y="4973794"/>
            <a:ext cx="507300" cy="461400"/>
          </a:xfrm>
          <a:prstGeom prst="rect">
            <a:avLst/>
          </a:prstGeom>
          <a:noFill/>
          <a:ln cap="flat" cmpd="sng" w="635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type="title"/>
          </p:nvPr>
        </p:nvSpPr>
        <p:spPr>
          <a:xfrm>
            <a:off x="397715" y="403841"/>
            <a:ext cx="8032302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Future Climates &amp; Maize Production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t/>
            </a:r>
            <a:endParaRPr/>
          </a:p>
        </p:txBody>
      </p:sp>
      <p:pic>
        <p:nvPicPr>
          <p:cNvPr id="445" name="Shape 445"/>
          <p:cNvPicPr preferRelativeResize="0"/>
          <p:nvPr/>
        </p:nvPicPr>
        <p:blipFill rotWithShape="1">
          <a:blip r:embed="rId3">
            <a:alphaModFix/>
          </a:blip>
          <a:srcRect b="-4076" l="0" r="35992" t="0"/>
          <a:stretch/>
        </p:blipFill>
        <p:spPr>
          <a:xfrm>
            <a:off x="2756260" y="1379359"/>
            <a:ext cx="3732223" cy="60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5800" y="2658163"/>
            <a:ext cx="4118396" cy="30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550" y="2654075"/>
            <a:ext cx="4118400" cy="30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/>
          <p:nvPr/>
        </p:nvSpPr>
        <p:spPr>
          <a:xfrm>
            <a:off x="2579012" y="5586842"/>
            <a:ext cx="3696525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Javier Sánchez Galán, PhD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javier.sanchezgalan@utp.ac.pa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@utppanama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528590" y="1126864"/>
            <a:ext cx="779736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Grupo de Investigación en Biotecnología, Bioinformática y Biología de Sistemas – GIBBS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455" name="Shape 455"/>
          <p:cNvGrpSpPr/>
          <p:nvPr/>
        </p:nvGrpSpPr>
        <p:grpSpPr>
          <a:xfrm>
            <a:off x="3356458" y="45095"/>
            <a:ext cx="2141633" cy="1237769"/>
            <a:chOff x="0" y="3260536"/>
            <a:chExt cx="3594100" cy="2193338"/>
          </a:xfrm>
        </p:grpSpPr>
        <p:pic>
          <p:nvPicPr>
            <p:cNvPr descr="gibbs.png" id="456" name="Shape 45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8590" y="3260536"/>
              <a:ext cx="2349958" cy="1863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5-09-24 at 8.03.07 AM.png" id="457" name="Shape 4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5123674"/>
              <a:ext cx="3594100" cy="33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tropical_cepia_logo (1).jpg" id="458" name="Shape 4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02919" y="2931958"/>
            <a:ext cx="1648710" cy="1648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CASAT.jpg" id="459" name="Shape 4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6886" y="2931958"/>
            <a:ext cx="2389435" cy="1648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Shape 4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024" y="2931958"/>
            <a:ext cx="1628101" cy="1648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775178" y="95568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About Me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1801643" y="710564"/>
            <a:ext cx="6889104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Short Bio: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BSc. Computer Systems Engineering, UTP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MSc, Computer Science (Bioinformatics), McGill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PhD, Experimental Medicine, McGill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 am a bio/chemo-infomatician with interest in innovative approaches for bridging computational and data analysis approaches for biology, chemistry, medicine, </a:t>
            </a:r>
            <a:r>
              <a:rPr b="1"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agriculture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and </a:t>
            </a:r>
            <a:r>
              <a:rPr b="1"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climate research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 am a researcher at the Centro de Producción e Investigaciones Agroindustriales (CEPIA)-UTP. Grupo de Investigaciones en Biotecnología, Bioinformática y Biología Sintética (GIBBS). Professor at Facultad de Ingenieria de Sistemas Computacionales (FISC). 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Adjunct Reseracher at INDICASAT-AIP.</a:t>
            </a:r>
            <a:r>
              <a:rPr lang="en-US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Research interest: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 Machine learning and multivariate analysis applied to spectral signals (Mass Spectrometry, Near-infrared Spectroscopy). Also images, sounds.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 Applied High Performance Computing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462" y="601574"/>
            <a:ext cx="1053758" cy="12218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opical_cepia_logo (1).jpg" id="252" name="Shape 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0412" y="1871042"/>
            <a:ext cx="1092578" cy="1209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Shape 253"/>
          <p:cNvGrpSpPr/>
          <p:nvPr/>
        </p:nvGrpSpPr>
        <p:grpSpPr>
          <a:xfrm>
            <a:off x="128829" y="3213486"/>
            <a:ext cx="1354976" cy="784118"/>
            <a:chOff x="0" y="3260536"/>
            <a:chExt cx="3594100" cy="2193338"/>
          </a:xfrm>
        </p:grpSpPr>
        <p:pic>
          <p:nvPicPr>
            <p:cNvPr descr="gibbs.png" id="254" name="Shape 2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28590" y="3260536"/>
              <a:ext cx="2349958" cy="1863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creen Shot 2015-09-24 at 8.03.07 AM.png" id="255" name="Shape 25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0" y="5123674"/>
              <a:ext cx="3594100" cy="330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NDICASAT.jpg" id="256" name="Shape 25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4081" y="5716400"/>
            <a:ext cx="1322504" cy="101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8-06 at 6.36.41 PM.png" id="257" name="Shape 25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11435" y="1075355"/>
            <a:ext cx="2197100" cy="62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Shape 2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8059" y="4225266"/>
            <a:ext cx="1086514" cy="1086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Molecular </a:t>
            </a:r>
            <a:r>
              <a:rPr lang="en-US"/>
              <a:t>Bio &amp; Medicine</a:t>
            </a:r>
            <a:endParaRPr/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775178" y="437485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Bioinformatics?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2700377" y="2425882"/>
            <a:ext cx="2218582" cy="1912437"/>
          </a:xfrm>
          <a:prstGeom prst="ellipse">
            <a:avLst/>
          </a:prstGeom>
          <a:solidFill>
            <a:srgbClr val="4A6499">
              <a:alpha val="60784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Shape 273"/>
          <p:cNvSpPr txBox="1"/>
          <p:nvPr/>
        </p:nvSpPr>
        <p:spPr>
          <a:xfrm>
            <a:off x="663240" y="3070123"/>
            <a:ext cx="19832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LIFE SCIENCES</a:t>
            </a:r>
            <a:endParaRPr b="1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3574795" y="1560232"/>
            <a:ext cx="2218582" cy="2424691"/>
            <a:chOff x="3574795" y="1560232"/>
            <a:chExt cx="2218582" cy="2424691"/>
          </a:xfrm>
        </p:grpSpPr>
        <p:sp>
          <p:nvSpPr>
            <p:cNvPr id="275" name="Shape 275"/>
            <p:cNvSpPr txBox="1"/>
            <p:nvPr/>
          </p:nvSpPr>
          <p:spPr>
            <a:xfrm>
              <a:off x="3820585" y="1560232"/>
              <a:ext cx="174278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COMPUTING</a:t>
              </a:r>
              <a:endParaRPr b="1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3574795" y="2072486"/>
              <a:ext cx="2218582" cy="1912437"/>
            </a:xfrm>
            <a:prstGeom prst="ellipse">
              <a:avLst/>
            </a:prstGeom>
            <a:solidFill>
              <a:srgbClr val="797A4D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277" name="Shape 277"/>
          <p:cNvGrpSpPr/>
          <p:nvPr/>
        </p:nvGrpSpPr>
        <p:grpSpPr>
          <a:xfrm>
            <a:off x="4452346" y="2383244"/>
            <a:ext cx="4272051" cy="1912437"/>
            <a:chOff x="4452346" y="2383244"/>
            <a:chExt cx="4272051" cy="1912437"/>
          </a:xfrm>
        </p:grpSpPr>
        <p:sp>
          <p:nvSpPr>
            <p:cNvPr id="278" name="Shape 278"/>
            <p:cNvSpPr/>
            <p:nvPr/>
          </p:nvSpPr>
          <p:spPr>
            <a:xfrm>
              <a:off x="4452346" y="2383244"/>
              <a:ext cx="2218582" cy="1912437"/>
            </a:xfrm>
            <a:prstGeom prst="ellipse">
              <a:avLst/>
            </a:prstGeom>
            <a:solidFill>
              <a:srgbClr val="623528">
                <a:alpha val="49803"/>
              </a:srgbClr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6810861" y="3138423"/>
              <a:ext cx="19135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MATH &amp; STATS</a:t>
              </a:r>
              <a:endParaRPr/>
            </a:p>
          </p:txBody>
        </p:sp>
      </p:grpSp>
      <p:grpSp>
        <p:nvGrpSpPr>
          <p:cNvPr id="280" name="Shape 280"/>
          <p:cNvGrpSpPr/>
          <p:nvPr/>
        </p:nvGrpSpPr>
        <p:grpSpPr>
          <a:xfrm>
            <a:off x="2856903" y="3659972"/>
            <a:ext cx="3529877" cy="1265132"/>
            <a:chOff x="3026053" y="3659972"/>
            <a:chExt cx="3384420" cy="1265132"/>
          </a:xfrm>
        </p:grpSpPr>
        <p:sp>
          <p:nvSpPr>
            <p:cNvPr id="281" name="Shape 281"/>
            <p:cNvSpPr txBox="1"/>
            <p:nvPr/>
          </p:nvSpPr>
          <p:spPr>
            <a:xfrm>
              <a:off x="3026053" y="4555772"/>
              <a:ext cx="33844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Rockwell"/>
                  <a:ea typeface="Rockwell"/>
                  <a:cs typeface="Rockwell"/>
                  <a:sym typeface="Rockwell"/>
                </a:rPr>
                <a:t>BIO/CHEMO-INFORMATICS</a:t>
              </a:r>
              <a:endParaRPr b="1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282" name="Shape 282"/>
            <p:cNvCxnSpPr>
              <a:stCxn id="281" idx="0"/>
            </p:cNvCxnSpPr>
            <p:nvPr/>
          </p:nvCxnSpPr>
          <p:spPr>
            <a:xfrm flipH="1" rot="10800000">
              <a:off x="4718263" y="3659972"/>
              <a:ext cx="67200" cy="8958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283" name="Shape 283"/>
          <p:cNvSpPr/>
          <p:nvPr/>
        </p:nvSpPr>
        <p:spPr>
          <a:xfrm>
            <a:off x="283758" y="5146722"/>
            <a:ext cx="83371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Bioinform</a:t>
            </a:r>
            <a:r>
              <a:rPr b="1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atics</a:t>
            </a:r>
            <a:r>
              <a:rPr i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: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study of the compuational methods needed for the generacion, managmente, storage and analysis of biologicla data. </a:t>
            </a: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Range of Action of Bioinform</a:t>
            </a:r>
            <a:r>
              <a:rPr b="0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atics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dna1_7.png"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623" y="2469068"/>
            <a:ext cx="1689164" cy="250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2559" y="3970198"/>
            <a:ext cx="2198177" cy="1653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85559720_o.jpg" id="292" name="Shape 2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4700" y="4243764"/>
            <a:ext cx="542192" cy="9891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g-silhouette-hunting-dog.jpg" id="293" name="Shape 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42471" y="2640859"/>
            <a:ext cx="1066799" cy="949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d3376f0592aef88b3e4a2a35917bc62.jpg" id="294" name="Shape 29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82191" y="2214033"/>
            <a:ext cx="1256593" cy="1535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throom_female_girl_human_man_person_silhouette_restroom_couple_toilet_wc-512.png" id="295" name="Shape 29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8113" y="2449391"/>
            <a:ext cx="2421558" cy="242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498474" y="32882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“-omics” Sciences</a:t>
            </a:r>
            <a:endParaRPr b="0" i="0" sz="3600" u="none" cap="none" strike="noStrike">
              <a:solidFill>
                <a:schemeClr val="accen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image2.png" id="302" name="Shape 3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02" y="1379789"/>
            <a:ext cx="8571514" cy="249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in_Microbiome20169-300.jpg" id="303" name="Shape 303"/>
          <p:cNvPicPr preferRelativeResize="0"/>
          <p:nvPr/>
        </p:nvPicPr>
        <p:blipFill rotWithShape="1">
          <a:blip r:embed="rId4">
            <a:alphaModFix/>
          </a:blip>
          <a:srcRect b="0" l="0" r="0" t="33538"/>
          <a:stretch/>
        </p:blipFill>
        <p:spPr>
          <a:xfrm>
            <a:off x="5510025" y="3878861"/>
            <a:ext cx="3128528" cy="2690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nes-05-00821-g001-1024.png" id="304" name="Shape 3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273" y="3878861"/>
            <a:ext cx="4376305" cy="2465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98474" y="32882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b="0" i="0" lang="en-US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“-omics” Sciences</a:t>
            </a:r>
            <a:endParaRPr/>
          </a:p>
        </p:txBody>
      </p:sp>
      <p:pic>
        <p:nvPicPr>
          <p:cNvPr descr="image2.png" id="311" name="Shape 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002" y="1379789"/>
            <a:ext cx="8571514" cy="24990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in_Microbiome20169-300.jpg" id="312" name="Shape 312"/>
          <p:cNvPicPr preferRelativeResize="0"/>
          <p:nvPr/>
        </p:nvPicPr>
        <p:blipFill rotWithShape="1">
          <a:blip r:embed="rId4">
            <a:alphaModFix/>
          </a:blip>
          <a:srcRect b="0" l="0" r="0" t="33538"/>
          <a:stretch/>
        </p:blipFill>
        <p:spPr>
          <a:xfrm>
            <a:off x="5510025" y="3878861"/>
            <a:ext cx="3128528" cy="2690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nes-05-00821-g001-1024.png" id="313" name="Shape 3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2273" y="3878861"/>
            <a:ext cx="4376305" cy="246594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184000" y="1149000"/>
            <a:ext cx="4053600" cy="2600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40"/>
              <a:buFont typeface="Rockwell"/>
              <a:buNone/>
            </a:pPr>
            <a:r>
              <a:rPr b="0" i="0" lang="en-US" sz="324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Transcription Factor Binding Site (TFBS) Prediction</a:t>
            </a:r>
            <a:endParaRPr b="0" i="0" sz="3240" u="none" cap="none" strike="noStrik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95250" lvl="0" marL="2286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33350" lvl="0" marL="2286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33350" lvl="0" marL="228600" marR="0" rtl="0" algn="ctr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33350" lvl="0" marL="228600" marR="0" rtl="0" algn="ctr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133350" lvl="0" marL="228600" marR="0" rtl="0" algn="ctr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sharon.jpg" id="322" name="Shape 3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381" y="1623751"/>
            <a:ext cx="6980640" cy="523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vantage">
  <a:themeElements>
    <a:clrScheme name="Folio">
      <a:dk1>
        <a:srgbClr val="000000"/>
      </a:dk1>
      <a:lt1>
        <a:srgbClr val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